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939" r:id="rId2"/>
    <p:sldId id="930" r:id="rId3"/>
    <p:sldId id="929"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71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09AEBB-357A-415D-AF6B-FA1FD2CADFEC}" v="1" dt="2025-06-04T23:06:49.0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669" autoAdjust="0"/>
  </p:normalViewPr>
  <p:slideViewPr>
    <p:cSldViewPr snapToGrid="0">
      <p:cViewPr varScale="1">
        <p:scale>
          <a:sx n="58" d="100"/>
          <a:sy n="58" d="100"/>
        </p:scale>
        <p:origin x="1646" y="2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la Manning" userId="c221f3941c0a82ce" providerId="LiveId" clId="{8009AEBB-357A-415D-AF6B-FA1FD2CADFEC}"/>
    <pc:docChg chg="custSel delSld modSld">
      <pc:chgData name="Ella Manning" userId="c221f3941c0a82ce" providerId="LiveId" clId="{8009AEBB-357A-415D-AF6B-FA1FD2CADFEC}" dt="2025-06-19T15:49:51.803" v="130" actId="1076"/>
      <pc:docMkLst>
        <pc:docMk/>
      </pc:docMkLst>
      <pc:sldChg chg="del">
        <pc:chgData name="Ella Manning" userId="c221f3941c0a82ce" providerId="LiveId" clId="{8009AEBB-357A-415D-AF6B-FA1FD2CADFEC}" dt="2025-06-04T23:05:11.173" v="0" actId="47"/>
        <pc:sldMkLst>
          <pc:docMk/>
          <pc:sldMk cId="217827283" sldId="256"/>
        </pc:sldMkLst>
      </pc:sldChg>
      <pc:sldChg chg="addSp delSp modSp mod">
        <pc:chgData name="Ella Manning" userId="c221f3941c0a82ce" providerId="LiveId" clId="{8009AEBB-357A-415D-AF6B-FA1FD2CADFEC}" dt="2025-06-04T23:17:02.284" v="115" actId="948"/>
        <pc:sldMkLst>
          <pc:docMk/>
          <pc:sldMk cId="2938948369" sldId="258"/>
        </pc:sldMkLst>
        <pc:spChg chg="add mod">
          <ac:chgData name="Ella Manning" userId="c221f3941c0a82ce" providerId="LiveId" clId="{8009AEBB-357A-415D-AF6B-FA1FD2CADFEC}" dt="2025-06-04T23:17:02.284" v="115" actId="948"/>
          <ac:spMkLst>
            <pc:docMk/>
            <pc:sldMk cId="2938948369" sldId="258"/>
            <ac:spMk id="18" creationId="{50ADC00E-43B2-589C-DD77-139E70D6DB18}"/>
          </ac:spMkLst>
        </pc:spChg>
        <pc:picChg chg="mod">
          <ac:chgData name="Ella Manning" userId="c221f3941c0a82ce" providerId="LiveId" clId="{8009AEBB-357A-415D-AF6B-FA1FD2CADFEC}" dt="2025-06-04T23:16:49.687" v="114" actId="1076"/>
          <ac:picMkLst>
            <pc:docMk/>
            <pc:sldMk cId="2938948369" sldId="258"/>
            <ac:picMk id="13" creationId="{B40926C0-7D28-DF9F-E978-8003CB863142}"/>
          </ac:picMkLst>
        </pc:picChg>
        <pc:picChg chg="add mod">
          <ac:chgData name="Ella Manning" userId="c221f3941c0a82ce" providerId="LiveId" clId="{8009AEBB-357A-415D-AF6B-FA1FD2CADFEC}" dt="2025-06-04T23:13:48.861" v="111" actId="1076"/>
          <ac:picMkLst>
            <pc:docMk/>
            <pc:sldMk cId="2938948369" sldId="258"/>
            <ac:picMk id="20" creationId="{51F91588-4A7C-4A37-4F8F-BAEB3A39E186}"/>
          </ac:picMkLst>
        </pc:picChg>
      </pc:sldChg>
      <pc:sldChg chg="delSp modSp mod delAnim">
        <pc:chgData name="Ella Manning" userId="c221f3941c0a82ce" providerId="LiveId" clId="{8009AEBB-357A-415D-AF6B-FA1FD2CADFEC}" dt="2025-06-19T15:49:51.803" v="130" actId="1076"/>
        <pc:sldMkLst>
          <pc:docMk/>
          <pc:sldMk cId="75887767" sldId="939"/>
        </pc:sldMkLst>
        <pc:spChg chg="mod">
          <ac:chgData name="Ella Manning" userId="c221f3941c0a82ce" providerId="LiveId" clId="{8009AEBB-357A-415D-AF6B-FA1FD2CADFEC}" dt="2025-06-19T15:49:47.474" v="129" actId="1076"/>
          <ac:spMkLst>
            <pc:docMk/>
            <pc:sldMk cId="75887767" sldId="939"/>
            <ac:spMk id="35" creationId="{BAE344AF-98C3-D14E-93FA-98B9EA028ECE}"/>
          </ac:spMkLst>
        </pc:spChg>
        <pc:spChg chg="mod">
          <ac:chgData name="Ella Manning" userId="c221f3941c0a82ce" providerId="LiveId" clId="{8009AEBB-357A-415D-AF6B-FA1FD2CADFEC}" dt="2025-06-19T15:49:47.474" v="129" actId="1076"/>
          <ac:spMkLst>
            <pc:docMk/>
            <pc:sldMk cId="75887767" sldId="939"/>
            <ac:spMk id="39" creationId="{30E80D4A-8748-ACFC-8ECA-A79B823FC89F}"/>
          </ac:spMkLst>
        </pc:spChg>
        <pc:picChg chg="mod">
          <ac:chgData name="Ella Manning" userId="c221f3941c0a82ce" providerId="LiveId" clId="{8009AEBB-357A-415D-AF6B-FA1FD2CADFEC}" dt="2025-06-19T15:49:23.032" v="126" actId="1076"/>
          <ac:picMkLst>
            <pc:docMk/>
            <pc:sldMk cId="75887767" sldId="939"/>
            <ac:picMk id="51" creationId="{6C756E5C-7B1E-A7FC-02CD-28D1DD8F327A}"/>
          </ac:picMkLst>
        </pc:picChg>
        <pc:picChg chg="mod">
          <ac:chgData name="Ella Manning" userId="c221f3941c0a82ce" providerId="LiveId" clId="{8009AEBB-357A-415D-AF6B-FA1FD2CADFEC}" dt="2025-06-19T15:49:51.803" v="130" actId="1076"/>
          <ac:picMkLst>
            <pc:docMk/>
            <pc:sldMk cId="75887767" sldId="939"/>
            <ac:picMk id="132" creationId="{CCE7BD22-9E82-0B5F-8DD7-43F99582244E}"/>
          </ac:picMkLst>
        </pc:picChg>
        <pc:picChg chg="del">
          <ac:chgData name="Ella Manning" userId="c221f3941c0a82ce" providerId="LiveId" clId="{8009AEBB-357A-415D-AF6B-FA1FD2CADFEC}" dt="2025-06-19T15:48:49.366" v="116" actId="478"/>
          <ac:picMkLst>
            <pc:docMk/>
            <pc:sldMk cId="75887767" sldId="939"/>
            <ac:picMk id="135" creationId="{05F8ACFA-86D2-3261-59B3-DC609C91D91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21433C-0EF9-4B94-853C-F54B15C875B6}" type="datetimeFigureOut">
              <a:rPr lang="en-GB" smtClean="0"/>
              <a:t>19/06/2025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F32A6E-03CE-4977-B1C8-63E48487B4EE}" type="slidenum">
              <a:rPr lang="en-GB" smtClean="0"/>
              <a:t>‹#›</a:t>
            </a:fld>
            <a:endParaRPr lang="en-GB"/>
          </a:p>
        </p:txBody>
      </p:sp>
    </p:spTree>
    <p:extLst>
      <p:ext uri="{BB962C8B-B14F-4D97-AF65-F5344CB8AC3E}">
        <p14:creationId xmlns:p14="http://schemas.microsoft.com/office/powerpoint/2010/main" val="1203502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Initially, I will receive the referral form, which can be seen on the following slide. Then a referral meeting with parents or carers is arranged for me to learn more about the child or young person and to consider if play therapy would be an appropriate intervention. If it is, then written consent would be gained from those who hold parental responsibility, which is explained in subsequent slides. Next, a teacher meeting and classroom observation are arranged to learn more about the child or young person’s experience in school. Then a meeting is arranged with the child or young person and a trusted adult, usually a parent, where I will explain what play therapy is, how it will work for them, answer any question, and gain their assent to the play therapy sessions. The number of sessions can vary, and this is detailed in the final slide. </a:t>
            </a:r>
          </a:p>
        </p:txBody>
      </p:sp>
      <p:sp>
        <p:nvSpPr>
          <p:cNvPr id="4" name="Slide Number Placeholder 3"/>
          <p:cNvSpPr>
            <a:spLocks noGrp="1"/>
          </p:cNvSpPr>
          <p:nvPr>
            <p:ph type="sldNum" sz="quarter" idx="5"/>
          </p:nvPr>
        </p:nvSpPr>
        <p:spPr/>
        <p:txBody>
          <a:bodyPr/>
          <a:lstStyle/>
          <a:p>
            <a:fld id="{C9F32A6E-03CE-4977-B1C8-63E48487B4EE}" type="slidenum">
              <a:rPr lang="en-GB" smtClean="0"/>
              <a:t>1</a:t>
            </a:fld>
            <a:endParaRPr lang="en-GB"/>
          </a:p>
        </p:txBody>
      </p:sp>
    </p:spTree>
    <p:extLst>
      <p:ext uri="{BB962C8B-B14F-4D97-AF65-F5344CB8AC3E}">
        <p14:creationId xmlns:p14="http://schemas.microsoft.com/office/powerpoint/2010/main" val="1297216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C00BC-9B9D-A82D-3BD8-7787D326D9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3668A30-481A-FA71-7FF1-06BD8EF140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3735159-F17A-A5EA-607E-524CB86E33D2}"/>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5" name="Footer Placeholder 4">
            <a:extLst>
              <a:ext uri="{FF2B5EF4-FFF2-40B4-BE49-F238E27FC236}">
                <a16:creationId xmlns:a16="http://schemas.microsoft.com/office/drawing/2014/main" id="{AC161449-87D0-B1C6-C8B2-995257B3EF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6AA532-4F18-41F7-A932-887746B62E61}"/>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1033977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CCF04-5A24-A55F-A1E3-DB057706E7A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3EF6EAA-3A27-3625-5B0C-6A2CE097A9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FDB5A8-251A-76C2-E85C-CB8BAB48C0D4}"/>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5" name="Footer Placeholder 4">
            <a:extLst>
              <a:ext uri="{FF2B5EF4-FFF2-40B4-BE49-F238E27FC236}">
                <a16:creationId xmlns:a16="http://schemas.microsoft.com/office/drawing/2014/main" id="{B8290F50-395D-6438-A4DF-3E80E44C78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7FE562-92ED-3EDB-03AB-311208F071E0}"/>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1333490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5914BE-EB0E-3197-00B0-4626D9EC46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DDE8063-2296-53D4-B4BE-C745728CBC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5BE21E-B148-2EC7-C532-3C37E4AEA909}"/>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5" name="Footer Placeholder 4">
            <a:extLst>
              <a:ext uri="{FF2B5EF4-FFF2-40B4-BE49-F238E27FC236}">
                <a16:creationId xmlns:a16="http://schemas.microsoft.com/office/drawing/2014/main" id="{CFAE8773-70BE-7881-5AA0-53F9DB1679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C4577A-47EF-72D1-1BAA-1C888AA49E8D}"/>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2941129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B5FE2-FCDC-C082-C58A-8A87249E04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79D1B5D-B28C-A417-E42D-41FD6C8516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3D6F15-5D9C-37F7-88F0-A66AE4D9B27C}"/>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5" name="Footer Placeholder 4">
            <a:extLst>
              <a:ext uri="{FF2B5EF4-FFF2-40B4-BE49-F238E27FC236}">
                <a16:creationId xmlns:a16="http://schemas.microsoft.com/office/drawing/2014/main" id="{5C178492-BC24-E3AE-1493-03F16F430D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EDB795-27CB-0EC6-7BE8-7B5C0880D48D}"/>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580086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CDD15-432A-492E-9BD8-807B7BED4B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5A803F0-59C2-A19E-46AE-6FF0AA6ABC3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B7626C-0CB1-482B-C4BB-1D790808048F}"/>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5" name="Footer Placeholder 4">
            <a:extLst>
              <a:ext uri="{FF2B5EF4-FFF2-40B4-BE49-F238E27FC236}">
                <a16:creationId xmlns:a16="http://schemas.microsoft.com/office/drawing/2014/main" id="{BD7ADD20-D630-C300-281E-42AA0DB225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03E43D-760D-9560-906D-7FE61FE2DE3D}"/>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2098782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30D97-08CE-BEF0-B6C0-496799249E2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B656E9-072A-2137-9ACA-63376D5764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C39665F-F564-E6F2-E0D8-19E8ACB16B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8C2C78A-F263-F203-3896-2AC00BAD3946}"/>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6" name="Footer Placeholder 5">
            <a:extLst>
              <a:ext uri="{FF2B5EF4-FFF2-40B4-BE49-F238E27FC236}">
                <a16:creationId xmlns:a16="http://schemas.microsoft.com/office/drawing/2014/main" id="{C7EDBA46-20CB-4A8B-4F5D-E365D219877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3EE144-8B06-1054-5F56-4161C023DADE}"/>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3850059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FC342-02D0-4C4E-9CC2-B681DA1D07F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156C920-CA08-ADBB-0EA1-48ABA2A9C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BAD786-E070-162F-A9A8-AC876ECBC2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37992FA-B56A-866C-02C0-EF36852F08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C68A9B-E606-7DB8-624C-961C6C6973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BBA3B51-D3C0-A9F1-32DE-B387E70F0222}"/>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8" name="Footer Placeholder 7">
            <a:extLst>
              <a:ext uri="{FF2B5EF4-FFF2-40B4-BE49-F238E27FC236}">
                <a16:creationId xmlns:a16="http://schemas.microsoft.com/office/drawing/2014/main" id="{281E5978-CDCC-BD22-24F0-80598C5DF9F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613040C-F0BD-480B-FB6A-2F1E53F4751F}"/>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1397330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B40BB-DDDD-8AD2-42C2-A2A748B5038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2E96E14-9E92-47B5-9466-25CB9D8DB7A8}"/>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4" name="Footer Placeholder 3">
            <a:extLst>
              <a:ext uri="{FF2B5EF4-FFF2-40B4-BE49-F238E27FC236}">
                <a16:creationId xmlns:a16="http://schemas.microsoft.com/office/drawing/2014/main" id="{B99A53DA-E6A9-E5AC-3A89-C1C9F11E319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FDC63A4-9518-6606-35D7-53D4CA2F730F}"/>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3173917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4C80B1-27D6-58F2-0D87-F831D6FF10A1}"/>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3" name="Footer Placeholder 2">
            <a:extLst>
              <a:ext uri="{FF2B5EF4-FFF2-40B4-BE49-F238E27FC236}">
                <a16:creationId xmlns:a16="http://schemas.microsoft.com/office/drawing/2014/main" id="{85F17C4B-EC30-D1AE-A9DC-8E121AB9E8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A1B75DF-981E-4AE8-53DC-7FC6841A0EBB}"/>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692526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49145-6900-F0E4-8690-EBE8C995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E9FC85-EAA7-513F-73BB-DB9D68E714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335D617-7180-C411-1291-E640DD1139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D25075-B3D9-15D9-F288-82489DCCEBA2}"/>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6" name="Footer Placeholder 5">
            <a:extLst>
              <a:ext uri="{FF2B5EF4-FFF2-40B4-BE49-F238E27FC236}">
                <a16:creationId xmlns:a16="http://schemas.microsoft.com/office/drawing/2014/main" id="{81F750CB-4391-D7C8-C031-D8FE1EF69E2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46F8BC6-C430-A80B-BA62-DB1CD4C40578}"/>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352126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DE43F-A3DA-E6AE-8A41-3DB0B80E4A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4FBE41E-4BE0-B8D6-D987-E85D0CBFD8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37CD1BB-6FE4-72C3-8717-701542782A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644DFE-066B-3B92-687D-ECDBB35E3980}"/>
              </a:ext>
            </a:extLst>
          </p:cNvPr>
          <p:cNvSpPr>
            <a:spLocks noGrp="1"/>
          </p:cNvSpPr>
          <p:nvPr>
            <p:ph type="dt" sz="half" idx="10"/>
          </p:nvPr>
        </p:nvSpPr>
        <p:spPr/>
        <p:txBody>
          <a:bodyPr/>
          <a:lstStyle/>
          <a:p>
            <a:fld id="{2AA22B74-0610-41F7-A42F-5571E6B2C3BD}" type="datetimeFigureOut">
              <a:rPr lang="en-GB" smtClean="0"/>
              <a:t>19/06/2025</a:t>
            </a:fld>
            <a:endParaRPr lang="en-GB"/>
          </a:p>
        </p:txBody>
      </p:sp>
      <p:sp>
        <p:nvSpPr>
          <p:cNvPr id="6" name="Footer Placeholder 5">
            <a:extLst>
              <a:ext uri="{FF2B5EF4-FFF2-40B4-BE49-F238E27FC236}">
                <a16:creationId xmlns:a16="http://schemas.microsoft.com/office/drawing/2014/main" id="{CD51078E-A670-E7D4-FD8B-759D62F81E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11E3CE-3362-2FD8-5B18-B43B9CD28EF0}"/>
              </a:ext>
            </a:extLst>
          </p:cNvPr>
          <p:cNvSpPr>
            <a:spLocks noGrp="1"/>
          </p:cNvSpPr>
          <p:nvPr>
            <p:ph type="sldNum" sz="quarter" idx="12"/>
          </p:nvPr>
        </p:nvSpPr>
        <p:spPr/>
        <p:txBody>
          <a:bodyPr/>
          <a:lstStyle/>
          <a:p>
            <a:fld id="{2223E19C-9F0E-439B-BA90-C459484C275E}" type="slidenum">
              <a:rPr lang="en-GB" smtClean="0"/>
              <a:t>‹#›</a:t>
            </a:fld>
            <a:endParaRPr lang="en-GB"/>
          </a:p>
        </p:txBody>
      </p:sp>
    </p:spTree>
    <p:extLst>
      <p:ext uri="{BB962C8B-B14F-4D97-AF65-F5344CB8AC3E}">
        <p14:creationId xmlns:p14="http://schemas.microsoft.com/office/powerpoint/2010/main" val="3972836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1F3A7E-9955-D289-5977-6A5B4C5C75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0E71D9E-75E2-D15A-7A87-ECA7EF2389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616989-5954-B9B4-8D7F-75CFED71EE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AA22B74-0610-41F7-A42F-5571E6B2C3BD}" type="datetimeFigureOut">
              <a:rPr lang="en-GB" smtClean="0"/>
              <a:t>19/06/2025</a:t>
            </a:fld>
            <a:endParaRPr lang="en-GB"/>
          </a:p>
        </p:txBody>
      </p:sp>
      <p:sp>
        <p:nvSpPr>
          <p:cNvPr id="5" name="Footer Placeholder 4">
            <a:extLst>
              <a:ext uri="{FF2B5EF4-FFF2-40B4-BE49-F238E27FC236}">
                <a16:creationId xmlns:a16="http://schemas.microsoft.com/office/drawing/2014/main" id="{B558ABA8-6E73-5A0C-8CD3-76076E71E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3E655F1-3904-7BDA-BD35-8052E688E7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23E19C-9F0E-439B-BA90-C459484C275E}" type="slidenum">
              <a:rPr lang="en-GB" smtClean="0"/>
              <a:t>‹#›</a:t>
            </a:fld>
            <a:endParaRPr lang="en-GB"/>
          </a:p>
        </p:txBody>
      </p:sp>
    </p:spTree>
    <p:extLst>
      <p:ext uri="{BB962C8B-B14F-4D97-AF65-F5344CB8AC3E}">
        <p14:creationId xmlns:p14="http://schemas.microsoft.com/office/powerpoint/2010/main" val="4074863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tiff"/><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tiff"/><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image" Target="../media/image9.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4A789-52A2-10F1-43C0-C5555C530E29}"/>
            </a:ext>
          </a:extLst>
        </p:cNvPr>
        <p:cNvGrpSpPr/>
        <p:nvPr/>
      </p:nvGrpSpPr>
      <p:grpSpPr>
        <a:xfrm>
          <a:off x="0" y="0"/>
          <a:ext cx="0" cy="0"/>
          <a:chOff x="0" y="0"/>
          <a:chExt cx="0" cy="0"/>
        </a:xfrm>
      </p:grpSpPr>
      <p:pic>
        <p:nvPicPr>
          <p:cNvPr id="132" name="Picture 131">
            <a:extLst>
              <a:ext uri="{FF2B5EF4-FFF2-40B4-BE49-F238E27FC236}">
                <a16:creationId xmlns:a16="http://schemas.microsoft.com/office/drawing/2014/main" id="{CCE7BD22-9E82-0B5F-8DD7-43F99582244E}"/>
              </a:ext>
            </a:extLst>
          </p:cNvPr>
          <p:cNvPicPr>
            <a:picLocks noChangeAspect="1"/>
          </p:cNvPicPr>
          <p:nvPr/>
        </p:nvPicPr>
        <p:blipFill>
          <a:blip r:embed="rId3"/>
          <a:srcRect t="17895"/>
          <a:stretch/>
        </p:blipFill>
        <p:spPr>
          <a:xfrm>
            <a:off x="10999050" y="5992111"/>
            <a:ext cx="1005927" cy="794632"/>
          </a:xfrm>
          <a:prstGeom prst="rect">
            <a:avLst/>
          </a:prstGeom>
        </p:spPr>
      </p:pic>
      <p:sp>
        <p:nvSpPr>
          <p:cNvPr id="56" name="Title 55">
            <a:extLst>
              <a:ext uri="{FF2B5EF4-FFF2-40B4-BE49-F238E27FC236}">
                <a16:creationId xmlns:a16="http://schemas.microsoft.com/office/drawing/2014/main" id="{FF2B9C24-FF43-A612-6A35-E984221BA88F}"/>
              </a:ext>
            </a:extLst>
          </p:cNvPr>
          <p:cNvSpPr>
            <a:spLocks noGrp="1"/>
          </p:cNvSpPr>
          <p:nvPr>
            <p:ph type="title"/>
          </p:nvPr>
        </p:nvSpPr>
        <p:spPr/>
        <p:txBody>
          <a:bodyPr/>
          <a:lstStyle/>
          <a:p>
            <a:r>
              <a:rPr lang="en-GB" dirty="0"/>
              <a:t>Referral process</a:t>
            </a:r>
          </a:p>
        </p:txBody>
      </p:sp>
      <p:sp>
        <p:nvSpPr>
          <p:cNvPr id="44" name="Rectangle 43">
            <a:extLst>
              <a:ext uri="{FF2B5EF4-FFF2-40B4-BE49-F238E27FC236}">
                <a16:creationId xmlns:a16="http://schemas.microsoft.com/office/drawing/2014/main" id="{D58553B4-3A36-5533-4925-25FEA664DD9D}"/>
              </a:ext>
            </a:extLst>
          </p:cNvPr>
          <p:cNvSpPr/>
          <p:nvPr/>
        </p:nvSpPr>
        <p:spPr>
          <a:xfrm>
            <a:off x="335237" y="1592751"/>
            <a:ext cx="5240216" cy="4900124"/>
          </a:xfrm>
          <a:prstGeom prst="rect">
            <a:avLst/>
          </a:prstGeom>
          <a:solidFill>
            <a:srgbClr val="E97132"/>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GB" sz="2600" b="1" dirty="0">
                <a:solidFill>
                  <a:schemeClr val="tx1"/>
                </a:solidFill>
              </a:rPr>
              <a:t>Referral form                           </a:t>
            </a:r>
            <a:r>
              <a:rPr lang="en-GB" sz="2600" dirty="0">
                <a:solidFill>
                  <a:schemeClr val="tx1"/>
                </a:solidFill>
              </a:rPr>
              <a:t>(more information may be needed from the school liaison)</a:t>
            </a:r>
          </a:p>
          <a:p>
            <a:pPr marL="457200" indent="-457200">
              <a:buFont typeface="Arial" panose="020B0604020202020204" pitchFamily="34" charset="0"/>
              <a:buChar char="•"/>
            </a:pPr>
            <a:r>
              <a:rPr lang="en-GB" sz="2600" b="1" dirty="0">
                <a:solidFill>
                  <a:schemeClr val="tx1"/>
                </a:solidFill>
              </a:rPr>
              <a:t>Parent/carer meeting    </a:t>
            </a:r>
            <a:r>
              <a:rPr lang="en-GB" sz="2600" dirty="0">
                <a:solidFill>
                  <a:schemeClr val="tx1"/>
                </a:solidFill>
              </a:rPr>
              <a:t>(another meeting may be needed to explore follow-up queries)</a:t>
            </a:r>
          </a:p>
          <a:p>
            <a:pPr marL="457200" indent="-457200">
              <a:buFont typeface="Arial" panose="020B0604020202020204" pitchFamily="34" charset="0"/>
              <a:buChar char="•"/>
            </a:pPr>
            <a:r>
              <a:rPr lang="en-GB" sz="2600" b="1" dirty="0">
                <a:solidFill>
                  <a:schemeClr val="tx1"/>
                </a:solidFill>
              </a:rPr>
              <a:t>Teacher meeting</a:t>
            </a:r>
          </a:p>
          <a:p>
            <a:pPr marL="457200" indent="-457200">
              <a:buFont typeface="Arial" panose="020B0604020202020204" pitchFamily="34" charset="0"/>
              <a:buChar char="•"/>
            </a:pPr>
            <a:r>
              <a:rPr lang="en-GB" sz="2600" b="1" dirty="0">
                <a:solidFill>
                  <a:schemeClr val="tx1"/>
                </a:solidFill>
              </a:rPr>
              <a:t>Classroom observation</a:t>
            </a:r>
          </a:p>
          <a:p>
            <a:pPr marL="457200" indent="-457200">
              <a:buFont typeface="Arial" panose="020B0604020202020204" pitchFamily="34" charset="0"/>
              <a:buChar char="•"/>
            </a:pPr>
            <a:r>
              <a:rPr lang="en-GB" sz="2600" b="1" dirty="0">
                <a:solidFill>
                  <a:schemeClr val="tx1"/>
                </a:solidFill>
              </a:rPr>
              <a:t>Child or young person meeting</a:t>
            </a:r>
          </a:p>
          <a:p>
            <a:pPr marL="457200" indent="-457200">
              <a:buFont typeface="Arial" panose="020B0604020202020204" pitchFamily="34" charset="0"/>
              <a:buChar char="•"/>
            </a:pPr>
            <a:r>
              <a:rPr lang="en-GB" sz="2600" b="1" dirty="0">
                <a:solidFill>
                  <a:schemeClr val="tx1"/>
                </a:solidFill>
              </a:rPr>
              <a:t>Sessions</a:t>
            </a:r>
          </a:p>
          <a:p>
            <a:pPr algn="ctr"/>
            <a:endParaRPr lang="en-GB" dirty="0"/>
          </a:p>
        </p:txBody>
      </p:sp>
      <p:pic>
        <p:nvPicPr>
          <p:cNvPr id="131" name="Picture 130">
            <a:extLst>
              <a:ext uri="{FF2B5EF4-FFF2-40B4-BE49-F238E27FC236}">
                <a16:creationId xmlns:a16="http://schemas.microsoft.com/office/drawing/2014/main" id="{38867181-AD73-A912-3164-57946022985D}"/>
              </a:ext>
            </a:extLst>
          </p:cNvPr>
          <p:cNvPicPr>
            <a:picLocks noChangeAspect="1"/>
          </p:cNvPicPr>
          <p:nvPr/>
        </p:nvPicPr>
        <p:blipFill>
          <a:blip r:embed="rId4"/>
          <a:stretch>
            <a:fillRect/>
          </a:stretch>
        </p:blipFill>
        <p:spPr>
          <a:xfrm>
            <a:off x="422475" y="267699"/>
            <a:ext cx="358171" cy="1028789"/>
          </a:xfrm>
          <a:prstGeom prst="rect">
            <a:avLst/>
          </a:prstGeom>
        </p:spPr>
      </p:pic>
      <p:sp>
        <p:nvSpPr>
          <p:cNvPr id="35" name="TextBox 34">
            <a:extLst>
              <a:ext uri="{FF2B5EF4-FFF2-40B4-BE49-F238E27FC236}">
                <a16:creationId xmlns:a16="http://schemas.microsoft.com/office/drawing/2014/main" id="{BAE344AF-98C3-D14E-93FA-98B9EA028ECE}"/>
              </a:ext>
            </a:extLst>
          </p:cNvPr>
          <p:cNvSpPr txBox="1"/>
          <p:nvPr/>
        </p:nvSpPr>
        <p:spPr>
          <a:xfrm>
            <a:off x="5857964" y="1534853"/>
            <a:ext cx="6334036" cy="1938992"/>
          </a:xfrm>
          <a:prstGeom prst="rect">
            <a:avLst/>
          </a:prstGeom>
          <a:noFill/>
        </p:spPr>
        <p:txBody>
          <a:bodyPr wrap="square">
            <a:spAutoFit/>
          </a:bodyPr>
          <a:lstStyle/>
          <a:p>
            <a:pPr marL="0" indent="0">
              <a:buNone/>
            </a:pPr>
            <a:r>
              <a:rPr lang="en-GB" sz="2400" dirty="0">
                <a:solidFill>
                  <a:schemeClr val="tx1"/>
                </a:solidFill>
              </a:rPr>
              <a:t>At each stage of the referral process, the play therapist considers if the referral is appropriate, liaising with their clinical supervisor as more information is gathered from the child’s system.</a:t>
            </a:r>
          </a:p>
        </p:txBody>
      </p:sp>
      <p:sp>
        <p:nvSpPr>
          <p:cNvPr id="39" name="TextBox 38">
            <a:extLst>
              <a:ext uri="{FF2B5EF4-FFF2-40B4-BE49-F238E27FC236}">
                <a16:creationId xmlns:a16="http://schemas.microsoft.com/office/drawing/2014/main" id="{30E80D4A-8748-ACFC-8ECA-A79B823FC89F}"/>
              </a:ext>
            </a:extLst>
          </p:cNvPr>
          <p:cNvSpPr txBox="1"/>
          <p:nvPr/>
        </p:nvSpPr>
        <p:spPr>
          <a:xfrm>
            <a:off x="5857964" y="3479609"/>
            <a:ext cx="6334036" cy="2677656"/>
          </a:xfrm>
          <a:prstGeom prst="rect">
            <a:avLst/>
          </a:prstGeom>
          <a:noFill/>
        </p:spPr>
        <p:txBody>
          <a:bodyPr wrap="square">
            <a:spAutoFit/>
          </a:bodyPr>
          <a:lstStyle/>
          <a:p>
            <a:pPr marL="0" indent="0">
              <a:buNone/>
            </a:pPr>
            <a:r>
              <a:rPr lang="en-GB" sz="2400" dirty="0">
                <a:solidFill>
                  <a:schemeClr val="tx1"/>
                </a:solidFill>
              </a:rPr>
              <a:t>Play therapy may not be considered appropriate as play therapy might not be the right intervention, the case may be outside the therapist's competency level, or it might not be the right time for therapy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if the child is not physically and emotionally</a:t>
            </a:r>
            <a:r>
              <a:rPr lang="en-GB" sz="2400" kern="100" dirty="0">
                <a:latin typeface="Aptos" panose="020B0004020202020204" pitchFamily="34" charset="0"/>
                <a:ea typeface="Aptos" panose="020B0004020202020204" pitchFamily="34" charset="0"/>
                <a:cs typeface="Times New Roman" panose="02020603050405020304" pitchFamily="18" charset="0"/>
              </a:rPr>
              <a:t>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safe enough or if ther</a:t>
            </a:r>
            <a:r>
              <a:rPr lang="en-GB" sz="2400" kern="100" dirty="0">
                <a:latin typeface="Aptos" panose="020B0004020202020204" pitchFamily="34" charset="0"/>
                <a:ea typeface="Aptos" panose="020B0004020202020204" pitchFamily="34" charset="0"/>
                <a:cs typeface="Times New Roman" panose="02020603050405020304" pitchFamily="18" charset="0"/>
              </a:rPr>
              <a:t>e are lots  of ongoing changes.</a:t>
            </a:r>
            <a:endParaRPr lang="en-GB" sz="2400" dirty="0">
              <a:solidFill>
                <a:schemeClr val="tx1"/>
              </a:solidFill>
            </a:endParaRPr>
          </a:p>
        </p:txBody>
      </p:sp>
      <p:pic>
        <p:nvPicPr>
          <p:cNvPr id="50" name="Picture 49">
            <a:extLst>
              <a:ext uri="{FF2B5EF4-FFF2-40B4-BE49-F238E27FC236}">
                <a16:creationId xmlns:a16="http://schemas.microsoft.com/office/drawing/2014/main" id="{3FCFB8BD-F01B-07DC-5EDF-2D8F0064A43F}"/>
              </a:ext>
            </a:extLst>
          </p:cNvPr>
          <p:cNvPicPr>
            <a:picLocks noChangeAspect="1"/>
          </p:cNvPicPr>
          <p:nvPr/>
        </p:nvPicPr>
        <p:blipFill>
          <a:blip r:embed="rId5"/>
          <a:stretch>
            <a:fillRect/>
          </a:stretch>
        </p:blipFill>
        <p:spPr>
          <a:xfrm rot="5400000">
            <a:off x="6084925" y="-813965"/>
            <a:ext cx="1043188" cy="2671121"/>
          </a:xfrm>
          <a:prstGeom prst="rect">
            <a:avLst/>
          </a:prstGeom>
        </p:spPr>
      </p:pic>
      <p:pic>
        <p:nvPicPr>
          <p:cNvPr id="51" name="Picture 50">
            <a:extLst>
              <a:ext uri="{FF2B5EF4-FFF2-40B4-BE49-F238E27FC236}">
                <a16:creationId xmlns:a16="http://schemas.microsoft.com/office/drawing/2014/main" id="{6C756E5C-7B1E-A7FC-02CD-28D1DD8F327A}"/>
              </a:ext>
            </a:extLst>
          </p:cNvPr>
          <p:cNvPicPr>
            <a:picLocks noChangeAspect="1"/>
          </p:cNvPicPr>
          <p:nvPr/>
        </p:nvPicPr>
        <p:blipFill>
          <a:blip r:embed="rId6"/>
          <a:srcRect r="19395"/>
          <a:stretch/>
        </p:blipFill>
        <p:spPr>
          <a:xfrm rot="5400000">
            <a:off x="7978178" y="6055309"/>
            <a:ext cx="525381" cy="1080000"/>
          </a:xfrm>
          <a:prstGeom prst="rect">
            <a:avLst/>
          </a:prstGeom>
        </p:spPr>
      </p:pic>
      <p:pic>
        <p:nvPicPr>
          <p:cNvPr id="52" name="Picture 51" descr="A close up of a logo&#10;&#10;AI-generated content may be incorrect.">
            <a:extLst>
              <a:ext uri="{FF2B5EF4-FFF2-40B4-BE49-F238E27FC236}">
                <a16:creationId xmlns:a16="http://schemas.microsoft.com/office/drawing/2014/main" id="{998255AC-955E-6EF0-6B48-56EA18CFCAE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20571" y="5125"/>
            <a:ext cx="2571429" cy="720000"/>
          </a:xfrm>
          <a:prstGeom prst="rect">
            <a:avLst/>
          </a:prstGeom>
        </p:spPr>
      </p:pic>
    </p:spTree>
    <p:extLst>
      <p:ext uri="{BB962C8B-B14F-4D97-AF65-F5344CB8AC3E}">
        <p14:creationId xmlns:p14="http://schemas.microsoft.com/office/powerpoint/2010/main" val="75887767"/>
      </p:ext>
    </p:extLst>
  </p:cSld>
  <p:clrMapOvr>
    <a:masterClrMapping/>
  </p:clrMapOvr>
  <mc:AlternateContent xmlns:mc="http://schemas.openxmlformats.org/markup-compatibility/2006" xmlns:p14="http://schemas.microsoft.com/office/powerpoint/2010/main">
    <mc:Choice Requires="p14">
      <p:transition spd="slow" p14:dur="2000" advTm="55862"/>
    </mc:Choice>
    <mc:Fallback xmlns="">
      <p:transition spd="slow" advTm="55862"/>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888F43F-08E6-FFCF-3437-F1B9AC1B4199}"/>
              </a:ext>
            </a:extLst>
          </p:cNvPr>
          <p:cNvPicPr>
            <a:picLocks noChangeAspect="1"/>
          </p:cNvPicPr>
          <p:nvPr/>
        </p:nvPicPr>
        <p:blipFill>
          <a:blip r:embed="rId2"/>
          <a:stretch>
            <a:fillRect/>
          </a:stretch>
        </p:blipFill>
        <p:spPr>
          <a:xfrm>
            <a:off x="3928069" y="549000"/>
            <a:ext cx="8175484" cy="5760000"/>
          </a:xfrm>
          <a:prstGeom prst="rect">
            <a:avLst/>
          </a:prstGeom>
        </p:spPr>
      </p:pic>
      <p:sp>
        <p:nvSpPr>
          <p:cNvPr id="4" name="Title 3">
            <a:extLst>
              <a:ext uri="{FF2B5EF4-FFF2-40B4-BE49-F238E27FC236}">
                <a16:creationId xmlns:a16="http://schemas.microsoft.com/office/drawing/2014/main" id="{9B758F17-555F-994B-681E-21B66B16D266}"/>
              </a:ext>
            </a:extLst>
          </p:cNvPr>
          <p:cNvSpPr>
            <a:spLocks noGrp="1"/>
          </p:cNvSpPr>
          <p:nvPr>
            <p:ph type="title"/>
          </p:nvPr>
        </p:nvSpPr>
        <p:spPr>
          <a:xfrm>
            <a:off x="386862" y="365125"/>
            <a:ext cx="10966938" cy="1325563"/>
          </a:xfrm>
        </p:spPr>
        <p:txBody>
          <a:bodyPr/>
          <a:lstStyle/>
          <a:p>
            <a:r>
              <a:rPr lang="en-GB" dirty="0"/>
              <a:t>Referral form</a:t>
            </a:r>
          </a:p>
        </p:txBody>
      </p:sp>
      <p:sp>
        <p:nvSpPr>
          <p:cNvPr id="5" name="Content Placeholder 4">
            <a:extLst>
              <a:ext uri="{FF2B5EF4-FFF2-40B4-BE49-F238E27FC236}">
                <a16:creationId xmlns:a16="http://schemas.microsoft.com/office/drawing/2014/main" id="{92164C27-F830-9EAB-32D9-8C89E44AF3F0}"/>
              </a:ext>
            </a:extLst>
          </p:cNvPr>
          <p:cNvSpPr>
            <a:spLocks noGrp="1"/>
          </p:cNvSpPr>
          <p:nvPr>
            <p:ph sz="half" idx="1"/>
          </p:nvPr>
        </p:nvSpPr>
        <p:spPr>
          <a:xfrm>
            <a:off x="386862" y="1825625"/>
            <a:ext cx="3541207" cy="4351338"/>
          </a:xfrm>
        </p:spPr>
        <p:txBody>
          <a:bodyPr/>
          <a:lstStyle/>
          <a:p>
            <a:pPr marL="0" indent="0">
              <a:buNone/>
            </a:pPr>
            <a:r>
              <a:rPr lang="en-GB" dirty="0"/>
              <a:t>Please fill this form out with as much detail as possible, as this will help the play therapist to fully consider this referral.</a:t>
            </a:r>
          </a:p>
        </p:txBody>
      </p:sp>
      <p:pic>
        <p:nvPicPr>
          <p:cNvPr id="7" name="Picture 6">
            <a:extLst>
              <a:ext uri="{FF2B5EF4-FFF2-40B4-BE49-F238E27FC236}">
                <a16:creationId xmlns:a16="http://schemas.microsoft.com/office/drawing/2014/main" id="{BCE800A4-9338-AAF5-ED0E-FDF088A9E1F7}"/>
              </a:ext>
            </a:extLst>
          </p:cNvPr>
          <p:cNvPicPr>
            <a:picLocks noChangeAspect="1"/>
          </p:cNvPicPr>
          <p:nvPr/>
        </p:nvPicPr>
        <p:blipFill>
          <a:blip r:embed="rId3"/>
          <a:stretch>
            <a:fillRect/>
          </a:stretch>
        </p:blipFill>
        <p:spPr>
          <a:xfrm>
            <a:off x="0" y="4899490"/>
            <a:ext cx="2552921" cy="1958510"/>
          </a:xfrm>
          <a:prstGeom prst="rect">
            <a:avLst/>
          </a:prstGeom>
        </p:spPr>
      </p:pic>
      <p:pic>
        <p:nvPicPr>
          <p:cNvPr id="8" name="Picture 7">
            <a:extLst>
              <a:ext uri="{FF2B5EF4-FFF2-40B4-BE49-F238E27FC236}">
                <a16:creationId xmlns:a16="http://schemas.microsoft.com/office/drawing/2014/main" id="{E52A2C77-0211-B25D-20C7-F2B6877F9033}"/>
              </a:ext>
            </a:extLst>
          </p:cNvPr>
          <p:cNvPicPr>
            <a:picLocks noChangeAspect="1"/>
          </p:cNvPicPr>
          <p:nvPr/>
        </p:nvPicPr>
        <p:blipFill>
          <a:blip r:embed="rId4"/>
          <a:stretch>
            <a:fillRect/>
          </a:stretch>
        </p:blipFill>
        <p:spPr>
          <a:xfrm>
            <a:off x="11028872" y="0"/>
            <a:ext cx="899238" cy="472481"/>
          </a:xfrm>
          <a:prstGeom prst="rect">
            <a:avLst/>
          </a:prstGeom>
        </p:spPr>
      </p:pic>
    </p:spTree>
    <p:extLst>
      <p:ext uri="{BB962C8B-B14F-4D97-AF65-F5344CB8AC3E}">
        <p14:creationId xmlns:p14="http://schemas.microsoft.com/office/powerpoint/2010/main" val="3328959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0930A5-F959-D779-7CA1-E1CA22A6C449}"/>
              </a:ext>
            </a:extLst>
          </p:cNvPr>
          <p:cNvSpPr>
            <a:spLocks noGrp="1"/>
          </p:cNvSpPr>
          <p:nvPr>
            <p:ph type="title"/>
          </p:nvPr>
        </p:nvSpPr>
        <p:spPr/>
        <p:txBody>
          <a:bodyPr/>
          <a:lstStyle/>
          <a:p>
            <a:r>
              <a:rPr lang="en-GB" dirty="0"/>
              <a:t>Consent</a:t>
            </a:r>
          </a:p>
        </p:txBody>
      </p:sp>
      <p:sp>
        <p:nvSpPr>
          <p:cNvPr id="2" name="Slide Number Placeholder 1">
            <a:extLst>
              <a:ext uri="{FF2B5EF4-FFF2-40B4-BE49-F238E27FC236}">
                <a16:creationId xmlns:a16="http://schemas.microsoft.com/office/drawing/2014/main" id="{9E66D6D7-EDF8-EB49-8B2C-9880C67A8007}"/>
              </a:ext>
            </a:extLst>
          </p:cNvPr>
          <p:cNvSpPr>
            <a:spLocks noGrp="1"/>
          </p:cNvSpPr>
          <p:nvPr>
            <p:ph type="sldNum" sz="quarter" idx="12"/>
          </p:nvPr>
        </p:nvSpPr>
        <p:spPr/>
        <p:txBody>
          <a:bodyPr/>
          <a:lstStyle/>
          <a:p>
            <a:pPr defTabSz="1219170">
              <a:buClr>
                <a:srgbClr val="000000"/>
              </a:buClr>
            </a:pPr>
            <a:fld id="{00000000-1234-1234-1234-123412341234}" type="slidenum">
              <a:rPr lang="en" kern="0">
                <a:solidFill>
                  <a:srgbClr val="FFFFFF"/>
                </a:solidFill>
              </a:rPr>
              <a:pPr defTabSz="1219170">
                <a:buClr>
                  <a:srgbClr val="000000"/>
                </a:buClr>
              </a:pPr>
              <a:t>3</a:t>
            </a:fld>
            <a:endParaRPr lang="en" kern="0">
              <a:solidFill>
                <a:srgbClr val="FFFFFF"/>
              </a:solidFill>
            </a:endParaRPr>
          </a:p>
        </p:txBody>
      </p:sp>
      <p:sp>
        <p:nvSpPr>
          <p:cNvPr id="19" name="Rectangle: Rounded Corners 18">
            <a:extLst>
              <a:ext uri="{FF2B5EF4-FFF2-40B4-BE49-F238E27FC236}">
                <a16:creationId xmlns:a16="http://schemas.microsoft.com/office/drawing/2014/main" id="{367FDCE2-CB50-5439-3007-E8898261EA98}"/>
              </a:ext>
            </a:extLst>
          </p:cNvPr>
          <p:cNvSpPr/>
          <p:nvPr/>
        </p:nvSpPr>
        <p:spPr>
          <a:xfrm>
            <a:off x="4269637" y="1081912"/>
            <a:ext cx="3600000" cy="144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800" b="1" dirty="0">
                <a:solidFill>
                  <a:schemeClr val="tx1"/>
                </a:solidFill>
              </a:rPr>
              <a:t>Who has parental responsibility?</a:t>
            </a:r>
          </a:p>
        </p:txBody>
      </p:sp>
      <p:sp>
        <p:nvSpPr>
          <p:cNvPr id="21" name="Rectangle: Rounded Corners 20">
            <a:extLst>
              <a:ext uri="{FF2B5EF4-FFF2-40B4-BE49-F238E27FC236}">
                <a16:creationId xmlns:a16="http://schemas.microsoft.com/office/drawing/2014/main" id="{419120D9-520A-D27E-631A-F2F666E65FD9}"/>
              </a:ext>
            </a:extLst>
          </p:cNvPr>
          <p:cNvSpPr/>
          <p:nvPr/>
        </p:nvSpPr>
        <p:spPr>
          <a:xfrm>
            <a:off x="330650" y="3766752"/>
            <a:ext cx="3600000" cy="25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000" dirty="0">
                <a:solidFill>
                  <a:schemeClr val="tx1"/>
                </a:solidFill>
              </a:rPr>
              <a:t>When parents are separated, with both parents having parental responsibility, both parents need to be involved in decision-making, regardless of the residence order.</a:t>
            </a:r>
          </a:p>
        </p:txBody>
      </p:sp>
      <p:sp>
        <p:nvSpPr>
          <p:cNvPr id="22" name="Rectangle: Rounded Corners 21">
            <a:extLst>
              <a:ext uri="{FF2B5EF4-FFF2-40B4-BE49-F238E27FC236}">
                <a16:creationId xmlns:a16="http://schemas.microsoft.com/office/drawing/2014/main" id="{6E11BCB6-D3D3-BEB2-FEFE-37EEC823282B}"/>
              </a:ext>
            </a:extLst>
          </p:cNvPr>
          <p:cNvSpPr/>
          <p:nvPr/>
        </p:nvSpPr>
        <p:spPr>
          <a:xfrm>
            <a:off x="4256425" y="3769419"/>
            <a:ext cx="3600000" cy="25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000" dirty="0">
                <a:solidFill>
                  <a:schemeClr val="tx1"/>
                </a:solidFill>
              </a:rPr>
              <a:t>If a social worker holds parental responsibility, it is still important to involve the other key adults in the child’s life in the play therapy process.</a:t>
            </a:r>
          </a:p>
        </p:txBody>
      </p:sp>
      <p:sp>
        <p:nvSpPr>
          <p:cNvPr id="23" name="Rectangle: Rounded Corners 22">
            <a:extLst>
              <a:ext uri="{FF2B5EF4-FFF2-40B4-BE49-F238E27FC236}">
                <a16:creationId xmlns:a16="http://schemas.microsoft.com/office/drawing/2014/main" id="{A873B8A9-05FF-C586-3C01-931344D88CFA}"/>
              </a:ext>
            </a:extLst>
          </p:cNvPr>
          <p:cNvSpPr/>
          <p:nvPr/>
        </p:nvSpPr>
        <p:spPr>
          <a:xfrm>
            <a:off x="8182200" y="3752361"/>
            <a:ext cx="3600000" cy="252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000" dirty="0"/>
              <a:t>Adopted children would need to be referred elsewhere for play therapy through an adoption support agency which is registered with Ofsted.</a:t>
            </a:r>
            <a:endParaRPr lang="en-GB" sz="2000" dirty="0">
              <a:solidFill>
                <a:schemeClr val="tx1"/>
              </a:solidFill>
            </a:endParaRPr>
          </a:p>
        </p:txBody>
      </p:sp>
      <p:cxnSp>
        <p:nvCxnSpPr>
          <p:cNvPr id="24" name="Straight Arrow Connector 23">
            <a:extLst>
              <a:ext uri="{FF2B5EF4-FFF2-40B4-BE49-F238E27FC236}">
                <a16:creationId xmlns:a16="http://schemas.microsoft.com/office/drawing/2014/main" id="{8A4E819C-FCF5-F791-46A6-1170789FA236}"/>
              </a:ext>
            </a:extLst>
          </p:cNvPr>
          <p:cNvCxnSpPr>
            <a:cxnSpLocks/>
            <a:stCxn id="19" idx="2"/>
            <a:endCxn id="22" idx="0"/>
          </p:cNvCxnSpPr>
          <p:nvPr/>
        </p:nvCxnSpPr>
        <p:spPr>
          <a:xfrm flipH="1">
            <a:off x="6056425" y="2521912"/>
            <a:ext cx="13212" cy="1247507"/>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cxnSp>
        <p:nvCxnSpPr>
          <p:cNvPr id="25" name="Straight Arrow Connector 24">
            <a:extLst>
              <a:ext uri="{FF2B5EF4-FFF2-40B4-BE49-F238E27FC236}">
                <a16:creationId xmlns:a16="http://schemas.microsoft.com/office/drawing/2014/main" id="{13E3E1BB-30BA-16C5-FC4D-B396F12E5609}"/>
              </a:ext>
            </a:extLst>
          </p:cNvPr>
          <p:cNvCxnSpPr>
            <a:cxnSpLocks/>
            <a:stCxn id="19" idx="2"/>
            <a:endCxn id="21" idx="0"/>
          </p:cNvCxnSpPr>
          <p:nvPr/>
        </p:nvCxnSpPr>
        <p:spPr>
          <a:xfrm flipH="1">
            <a:off x="2130650" y="2521912"/>
            <a:ext cx="3938987" cy="1244840"/>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cxnSp>
        <p:nvCxnSpPr>
          <p:cNvPr id="20" name="Straight Arrow Connector 19">
            <a:extLst>
              <a:ext uri="{FF2B5EF4-FFF2-40B4-BE49-F238E27FC236}">
                <a16:creationId xmlns:a16="http://schemas.microsoft.com/office/drawing/2014/main" id="{13B5897C-40F2-F937-9107-AA2E4D90E6B8}"/>
              </a:ext>
            </a:extLst>
          </p:cNvPr>
          <p:cNvCxnSpPr>
            <a:cxnSpLocks/>
            <a:stCxn id="19" idx="2"/>
            <a:endCxn id="23" idx="0"/>
          </p:cNvCxnSpPr>
          <p:nvPr/>
        </p:nvCxnSpPr>
        <p:spPr>
          <a:xfrm>
            <a:off x="6069637" y="2521912"/>
            <a:ext cx="3912563" cy="1230449"/>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
        <p:nvSpPr>
          <p:cNvPr id="42" name="TextBox 41">
            <a:extLst>
              <a:ext uri="{FF2B5EF4-FFF2-40B4-BE49-F238E27FC236}">
                <a16:creationId xmlns:a16="http://schemas.microsoft.com/office/drawing/2014/main" id="{BDDC2AE7-57C9-C28D-DA53-A72D1DB38083}"/>
              </a:ext>
            </a:extLst>
          </p:cNvPr>
          <p:cNvSpPr txBox="1"/>
          <p:nvPr/>
        </p:nvSpPr>
        <p:spPr>
          <a:xfrm>
            <a:off x="218277" y="1685338"/>
            <a:ext cx="3862111" cy="1323439"/>
          </a:xfrm>
          <a:prstGeom prst="rect">
            <a:avLst/>
          </a:prstGeom>
          <a:noFill/>
        </p:spPr>
        <p:txBody>
          <a:bodyPr wrap="square">
            <a:spAutoFit/>
          </a:bodyPr>
          <a:lstStyle/>
          <a:p>
            <a:r>
              <a:rPr lang="en-GB" sz="2000" b="1" dirty="0"/>
              <a:t>Consent will need to be gained from those who have parental responsibility before the play therapy intervention can occur.</a:t>
            </a:r>
            <a:endParaRPr lang="en-GB" sz="2000" dirty="0"/>
          </a:p>
        </p:txBody>
      </p:sp>
      <p:pic>
        <p:nvPicPr>
          <p:cNvPr id="38" name="Picture 37">
            <a:extLst>
              <a:ext uri="{FF2B5EF4-FFF2-40B4-BE49-F238E27FC236}">
                <a16:creationId xmlns:a16="http://schemas.microsoft.com/office/drawing/2014/main" id="{A5D58AE2-46E8-7360-9B6D-5733034165A5}"/>
              </a:ext>
            </a:extLst>
          </p:cNvPr>
          <p:cNvPicPr>
            <a:picLocks noChangeAspect="1"/>
          </p:cNvPicPr>
          <p:nvPr/>
        </p:nvPicPr>
        <p:blipFill>
          <a:blip r:embed="rId2"/>
          <a:srcRect r="19395"/>
          <a:stretch/>
        </p:blipFill>
        <p:spPr>
          <a:xfrm>
            <a:off x="9414550" y="1396366"/>
            <a:ext cx="875639" cy="1800000"/>
          </a:xfrm>
          <a:prstGeom prst="rect">
            <a:avLst/>
          </a:prstGeom>
        </p:spPr>
      </p:pic>
      <p:pic>
        <p:nvPicPr>
          <p:cNvPr id="39" name="Picture 38">
            <a:extLst>
              <a:ext uri="{FF2B5EF4-FFF2-40B4-BE49-F238E27FC236}">
                <a16:creationId xmlns:a16="http://schemas.microsoft.com/office/drawing/2014/main" id="{589C0264-BF6E-E9C4-E676-F3C903E61E33}"/>
              </a:ext>
            </a:extLst>
          </p:cNvPr>
          <p:cNvPicPr>
            <a:picLocks noChangeAspect="1"/>
          </p:cNvPicPr>
          <p:nvPr/>
        </p:nvPicPr>
        <p:blipFill>
          <a:blip r:embed="rId3"/>
          <a:stretch>
            <a:fillRect/>
          </a:stretch>
        </p:blipFill>
        <p:spPr>
          <a:xfrm>
            <a:off x="11021175" y="1194307"/>
            <a:ext cx="358171" cy="1028789"/>
          </a:xfrm>
          <a:prstGeom prst="rect">
            <a:avLst/>
          </a:prstGeom>
        </p:spPr>
      </p:pic>
      <p:pic>
        <p:nvPicPr>
          <p:cNvPr id="40" name="Picture 39">
            <a:extLst>
              <a:ext uri="{FF2B5EF4-FFF2-40B4-BE49-F238E27FC236}">
                <a16:creationId xmlns:a16="http://schemas.microsoft.com/office/drawing/2014/main" id="{AD880672-6DBE-15A5-2C6B-D09F6841B6D1}"/>
              </a:ext>
            </a:extLst>
          </p:cNvPr>
          <p:cNvPicPr>
            <a:picLocks noChangeAspect="1"/>
          </p:cNvPicPr>
          <p:nvPr/>
        </p:nvPicPr>
        <p:blipFill>
          <a:blip r:embed="rId4"/>
          <a:stretch>
            <a:fillRect/>
          </a:stretch>
        </p:blipFill>
        <p:spPr>
          <a:xfrm rot="5400000">
            <a:off x="7555457" y="-220999"/>
            <a:ext cx="861135" cy="1303133"/>
          </a:xfrm>
          <a:prstGeom prst="rect">
            <a:avLst/>
          </a:prstGeom>
        </p:spPr>
      </p:pic>
      <p:pic>
        <p:nvPicPr>
          <p:cNvPr id="41" name="Picture 40">
            <a:extLst>
              <a:ext uri="{FF2B5EF4-FFF2-40B4-BE49-F238E27FC236}">
                <a16:creationId xmlns:a16="http://schemas.microsoft.com/office/drawing/2014/main" id="{405FE801-A91C-0E31-2420-8258949AF588}"/>
              </a:ext>
            </a:extLst>
          </p:cNvPr>
          <p:cNvPicPr>
            <a:picLocks noChangeAspect="1"/>
          </p:cNvPicPr>
          <p:nvPr/>
        </p:nvPicPr>
        <p:blipFill>
          <a:blip r:embed="rId5"/>
          <a:srcRect l="68256" r="5673" b="89784"/>
          <a:stretch/>
        </p:blipFill>
        <p:spPr>
          <a:xfrm rot="5400000">
            <a:off x="11098642" y="2352667"/>
            <a:ext cx="1496291" cy="702106"/>
          </a:xfrm>
          <a:prstGeom prst="rect">
            <a:avLst/>
          </a:prstGeom>
        </p:spPr>
      </p:pic>
      <p:pic>
        <p:nvPicPr>
          <p:cNvPr id="43" name="Picture 42">
            <a:extLst>
              <a:ext uri="{FF2B5EF4-FFF2-40B4-BE49-F238E27FC236}">
                <a16:creationId xmlns:a16="http://schemas.microsoft.com/office/drawing/2014/main" id="{3A6AC2AA-AE07-A11E-8E7A-F6FBD88F867C}"/>
              </a:ext>
            </a:extLst>
          </p:cNvPr>
          <p:cNvPicPr>
            <a:picLocks noChangeAspect="1"/>
          </p:cNvPicPr>
          <p:nvPr/>
        </p:nvPicPr>
        <p:blipFill>
          <a:blip r:embed="rId6"/>
          <a:stretch>
            <a:fillRect/>
          </a:stretch>
        </p:blipFill>
        <p:spPr>
          <a:xfrm>
            <a:off x="7986025" y="1226260"/>
            <a:ext cx="1005927" cy="967824"/>
          </a:xfrm>
          <a:prstGeom prst="rect">
            <a:avLst/>
          </a:prstGeom>
        </p:spPr>
      </p:pic>
      <p:pic>
        <p:nvPicPr>
          <p:cNvPr id="44" name="Picture 43">
            <a:extLst>
              <a:ext uri="{FF2B5EF4-FFF2-40B4-BE49-F238E27FC236}">
                <a16:creationId xmlns:a16="http://schemas.microsoft.com/office/drawing/2014/main" id="{9AFEA415-821B-A039-F4DA-A2165566E48A}"/>
              </a:ext>
            </a:extLst>
          </p:cNvPr>
          <p:cNvPicPr>
            <a:picLocks noChangeAspect="1"/>
          </p:cNvPicPr>
          <p:nvPr/>
        </p:nvPicPr>
        <p:blipFill>
          <a:blip r:embed="rId5"/>
          <a:srcRect l="95655" t="40062" b="47068"/>
          <a:stretch/>
        </p:blipFill>
        <p:spPr>
          <a:xfrm>
            <a:off x="11942618" y="4889663"/>
            <a:ext cx="249382" cy="884525"/>
          </a:xfrm>
          <a:prstGeom prst="rect">
            <a:avLst/>
          </a:prstGeom>
        </p:spPr>
      </p:pic>
      <p:pic>
        <p:nvPicPr>
          <p:cNvPr id="5" name="Picture 4" descr="A close up of a logo&#10;&#10;AI-generated content may be incorrect.">
            <a:extLst>
              <a:ext uri="{FF2B5EF4-FFF2-40B4-BE49-F238E27FC236}">
                <a16:creationId xmlns:a16="http://schemas.microsoft.com/office/drawing/2014/main" id="{B0332D98-8DF5-1B90-91D2-99BB52D1072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620571" y="5125"/>
            <a:ext cx="2571429" cy="720000"/>
          </a:xfrm>
          <a:prstGeom prst="rect">
            <a:avLst/>
          </a:prstGeom>
        </p:spPr>
      </p:pic>
    </p:spTree>
    <p:extLst>
      <p:ext uri="{BB962C8B-B14F-4D97-AF65-F5344CB8AC3E}">
        <p14:creationId xmlns:p14="http://schemas.microsoft.com/office/powerpoint/2010/main" val="1025107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087EE7D1-5A11-ACB3-0B1D-6042B84B14E9}"/>
              </a:ext>
            </a:extLst>
          </p:cNvPr>
          <p:cNvPicPr>
            <a:picLocks noChangeAspect="1"/>
          </p:cNvPicPr>
          <p:nvPr/>
        </p:nvPicPr>
        <p:blipFill>
          <a:blip r:embed="rId2"/>
          <a:stretch>
            <a:fillRect/>
          </a:stretch>
        </p:blipFill>
        <p:spPr>
          <a:xfrm>
            <a:off x="0" y="14663"/>
            <a:ext cx="1005927" cy="967824"/>
          </a:xfrm>
          <a:prstGeom prst="rect">
            <a:avLst/>
          </a:prstGeom>
        </p:spPr>
      </p:pic>
      <p:pic>
        <p:nvPicPr>
          <p:cNvPr id="14" name="Picture 13">
            <a:extLst>
              <a:ext uri="{FF2B5EF4-FFF2-40B4-BE49-F238E27FC236}">
                <a16:creationId xmlns:a16="http://schemas.microsoft.com/office/drawing/2014/main" id="{D0856E09-F3AA-5BB3-A3EC-5E68C913CBF7}"/>
              </a:ext>
            </a:extLst>
          </p:cNvPr>
          <p:cNvPicPr>
            <a:picLocks noChangeAspect="1"/>
          </p:cNvPicPr>
          <p:nvPr/>
        </p:nvPicPr>
        <p:blipFill>
          <a:blip r:embed="rId3"/>
          <a:srcRect l="8131" t="10895" r="6521" b="7225"/>
          <a:stretch/>
        </p:blipFill>
        <p:spPr>
          <a:xfrm>
            <a:off x="9665175" y="0"/>
            <a:ext cx="1688625" cy="1080000"/>
          </a:xfrm>
          <a:prstGeom prst="rect">
            <a:avLst/>
          </a:prstGeom>
        </p:spPr>
      </p:pic>
      <p:pic>
        <p:nvPicPr>
          <p:cNvPr id="13" name="Picture 12">
            <a:extLst>
              <a:ext uri="{FF2B5EF4-FFF2-40B4-BE49-F238E27FC236}">
                <a16:creationId xmlns:a16="http://schemas.microsoft.com/office/drawing/2014/main" id="{B40926C0-7D28-DF9F-E978-8003CB863142}"/>
              </a:ext>
            </a:extLst>
          </p:cNvPr>
          <p:cNvPicPr>
            <a:picLocks noChangeAspect="1"/>
          </p:cNvPicPr>
          <p:nvPr/>
        </p:nvPicPr>
        <p:blipFill>
          <a:blip r:embed="rId4"/>
          <a:stretch>
            <a:fillRect/>
          </a:stretch>
        </p:blipFill>
        <p:spPr>
          <a:xfrm rot="10800000">
            <a:off x="838200" y="6091912"/>
            <a:ext cx="1501270" cy="784928"/>
          </a:xfrm>
          <a:prstGeom prst="rect">
            <a:avLst/>
          </a:prstGeom>
        </p:spPr>
      </p:pic>
      <p:sp>
        <p:nvSpPr>
          <p:cNvPr id="2" name="Title 1">
            <a:extLst>
              <a:ext uri="{FF2B5EF4-FFF2-40B4-BE49-F238E27FC236}">
                <a16:creationId xmlns:a16="http://schemas.microsoft.com/office/drawing/2014/main" id="{CD63A41E-0877-5C3C-E460-26FAE49918B1}"/>
              </a:ext>
            </a:extLst>
          </p:cNvPr>
          <p:cNvSpPr>
            <a:spLocks noGrp="1"/>
          </p:cNvSpPr>
          <p:nvPr>
            <p:ph type="title"/>
          </p:nvPr>
        </p:nvSpPr>
        <p:spPr>
          <a:xfrm>
            <a:off x="838200" y="182784"/>
            <a:ext cx="10515600" cy="1325563"/>
          </a:xfrm>
        </p:spPr>
        <p:txBody>
          <a:bodyPr/>
          <a:lstStyle/>
          <a:p>
            <a:r>
              <a:rPr lang="en-GB" sz="4400" kern="100" dirty="0">
                <a:effectLst/>
                <a:latin typeface="Aptos" panose="020B0004020202020204" pitchFamily="34" charset="0"/>
                <a:ea typeface="Aptos" panose="020B0004020202020204" pitchFamily="34" charset="0"/>
                <a:cs typeface="Times New Roman" panose="02020603050405020304" pitchFamily="18" charset="0"/>
              </a:rPr>
              <a:t>How long will the play therapy last?</a:t>
            </a:r>
            <a:endParaRPr lang="en-GB" dirty="0"/>
          </a:p>
        </p:txBody>
      </p:sp>
      <p:sp>
        <p:nvSpPr>
          <p:cNvPr id="18" name="TextBox 17">
            <a:extLst>
              <a:ext uri="{FF2B5EF4-FFF2-40B4-BE49-F238E27FC236}">
                <a16:creationId xmlns:a16="http://schemas.microsoft.com/office/drawing/2014/main" id="{50ADC00E-43B2-589C-DD77-139E70D6DB18}"/>
              </a:ext>
            </a:extLst>
          </p:cNvPr>
          <p:cNvSpPr txBox="1"/>
          <p:nvPr/>
        </p:nvSpPr>
        <p:spPr>
          <a:xfrm>
            <a:off x="0" y="1150608"/>
            <a:ext cx="3571372" cy="5333768"/>
          </a:xfrm>
          <a:prstGeom prst="rect">
            <a:avLst/>
          </a:prstGeom>
          <a:noFill/>
        </p:spPr>
        <p:txBody>
          <a:bodyPr wrap="square">
            <a:spAutoFit/>
          </a:bodyPr>
          <a:lstStyle/>
          <a:p>
            <a:pPr>
              <a:lnSpc>
                <a:spcPct val="107000"/>
              </a:lnSpc>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The </a:t>
            </a:r>
            <a:r>
              <a:rPr lang="en-GB" sz="1200" b="1" kern="100" dirty="0">
                <a:effectLst/>
                <a:latin typeface="Aptos" panose="020B0004020202020204" pitchFamily="34" charset="0"/>
                <a:ea typeface="Aptos" panose="020B0004020202020204" pitchFamily="34" charset="0"/>
                <a:cs typeface="Times New Roman" panose="02020603050405020304" pitchFamily="18" charset="0"/>
              </a:rPr>
              <a:t>initial referral stage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tends to be 5 hours and includes:</a:t>
            </a:r>
          </a:p>
          <a:p>
            <a:pPr marL="342900" lvl="0" indent="-342900">
              <a:lnSpc>
                <a:spcPct val="107000"/>
              </a:lnSpc>
              <a:buFont typeface="Symbol" panose="05050102010706020507" pitchFamily="18" charset="2"/>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 parent/carers meeting (1-2 hours)</a:t>
            </a:r>
          </a:p>
          <a:p>
            <a:pPr marL="342900" lvl="0" indent="-342900">
              <a:lnSpc>
                <a:spcPct val="107000"/>
              </a:lnSpc>
              <a:buFont typeface="Symbol" panose="05050102010706020507" pitchFamily="18" charset="2"/>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 meeting with school staff, usually the child’s class teacher (1 hour)</a:t>
            </a:r>
          </a:p>
          <a:p>
            <a:pPr marL="342900" lvl="0" indent="-342900">
              <a:lnSpc>
                <a:spcPct val="107000"/>
              </a:lnSpc>
              <a:buFont typeface="Symbol" panose="05050102010706020507" pitchFamily="18" charset="2"/>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an observation in the classroom, ideally observing a structured lesson and an unstructured break time (1 hour) </a:t>
            </a:r>
          </a:p>
          <a:p>
            <a:pPr marL="342900" lvl="0" indent="-342900">
              <a:lnSpc>
                <a:spcPct val="107000"/>
              </a:lnSpc>
              <a:spcAft>
                <a:spcPts val="800"/>
              </a:spcAft>
              <a:buFont typeface="Symbol" panose="05050102010706020507" pitchFamily="18" charset="2"/>
              <a:buChar char=""/>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 first meeting with the therapist, child, and a trusted adult, either a parent, carer or school staff (1 hour)</a:t>
            </a:r>
          </a:p>
          <a:p>
            <a:pPr>
              <a:lnSpc>
                <a:spcPct val="107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Sessions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will begin after the referral stage if play therapy is deemed appropriate, and review meetings are held approximately every 6 weeks. The duration of play therapy is based on the needs of the child, and the play therapist will work closely with all involved parties (such as parents, carers, school staff and other professionals) to determine the need and the continued need for play therapy. Below is a rough guide for the potential duration of play therapy; however, it is essential to keep in mind that each case is unique, and therefore, the duration can vary.</a:t>
            </a:r>
          </a:p>
          <a:p>
            <a:pPr>
              <a:lnSpc>
                <a:spcPct val="107000"/>
              </a:lnSpc>
              <a:spcAft>
                <a:spcPts val="800"/>
              </a:spcAft>
            </a:pPr>
            <a:r>
              <a:rPr lang="en-GB" sz="1200" kern="100" dirty="0">
                <a:latin typeface="Aptos" panose="020B0004020202020204" pitchFamily="34" charset="0"/>
                <a:ea typeface="Aptos" panose="020B0004020202020204" pitchFamily="34" charset="0"/>
                <a:cs typeface="Times New Roman" panose="02020603050405020304" pitchFamily="18" charset="0"/>
              </a:rPr>
              <a:t>For more information on pricing, please contact us directly.</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0" name="Picture 19">
            <a:extLst>
              <a:ext uri="{FF2B5EF4-FFF2-40B4-BE49-F238E27FC236}">
                <a16:creationId xmlns:a16="http://schemas.microsoft.com/office/drawing/2014/main" id="{51F91588-4A7C-4A37-4F8F-BAEB3A39E186}"/>
              </a:ext>
            </a:extLst>
          </p:cNvPr>
          <p:cNvPicPr>
            <a:picLocks noChangeAspect="1"/>
          </p:cNvPicPr>
          <p:nvPr/>
        </p:nvPicPr>
        <p:blipFill>
          <a:blip r:embed="rId5"/>
          <a:stretch>
            <a:fillRect/>
          </a:stretch>
        </p:blipFill>
        <p:spPr>
          <a:xfrm>
            <a:off x="3571372" y="1275216"/>
            <a:ext cx="8620628" cy="5400000"/>
          </a:xfrm>
          <a:prstGeom prst="rect">
            <a:avLst/>
          </a:prstGeom>
        </p:spPr>
      </p:pic>
    </p:spTree>
    <p:extLst>
      <p:ext uri="{BB962C8B-B14F-4D97-AF65-F5344CB8AC3E}">
        <p14:creationId xmlns:p14="http://schemas.microsoft.com/office/powerpoint/2010/main" val="2938948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15989</TotalTime>
  <Words>636</Words>
  <Application>Microsoft Office PowerPoint</Application>
  <PresentationFormat>Widescreen</PresentationFormat>
  <Paragraphs>28</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Symbol</vt:lpstr>
      <vt:lpstr>Office Theme</vt:lpstr>
      <vt:lpstr>Referral process</vt:lpstr>
      <vt:lpstr>Referral form</vt:lpstr>
      <vt:lpstr>Consent</vt:lpstr>
      <vt:lpstr>How long will the play therapy last?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Ella Manning</dc:creator>
  <cp:lastModifiedBy>Ella Manning</cp:lastModifiedBy>
  <cp:revision>15</cp:revision>
  <dcterms:created xsi:type="dcterms:W3CDTF">2025-03-06T22:48:32Z</dcterms:created>
  <dcterms:modified xsi:type="dcterms:W3CDTF">2025-06-19T15:49:54Z</dcterms:modified>
</cp:coreProperties>
</file>